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61" r:id="rId3"/>
    <p:sldId id="262" r:id="rId4"/>
    <p:sldId id="268" r:id="rId5"/>
    <p:sldId id="269" r:id="rId6"/>
    <p:sldId id="267" r:id="rId7"/>
    <p:sldId id="265" r:id="rId8"/>
    <p:sldId id="26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779" autoAdjust="0"/>
    <p:restoredTop sz="89587" autoAdjust="0"/>
  </p:normalViewPr>
  <p:slideViewPr>
    <p:cSldViewPr>
      <p:cViewPr varScale="1">
        <p:scale>
          <a:sx n="85" d="100"/>
          <a:sy n="85" d="100"/>
        </p:scale>
        <p:origin x="67" y="5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42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9F7025-33D9-4E9F-9955-A14222A03D05}" type="datetimeFigureOut">
              <a:rPr lang="en-US" smtClean="0"/>
              <a:t>09/10/2021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D3E3EA-CC6A-448F-83C3-9A526F33CF9E}" type="slidenum">
              <a:rPr lang="en-US" smtClean="0"/>
              <a:t>‹#›</a:t>
            </a:fld>
            <a:endParaRPr lang="en-US"/>
          </a:p>
        </p:txBody>
      </p:sp>
    </p:spTree>
    <p:extLst>
      <p:ext uri="{BB962C8B-B14F-4D97-AF65-F5344CB8AC3E}">
        <p14:creationId xmlns:p14="http://schemas.microsoft.com/office/powerpoint/2010/main" val="135252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1</a:t>
            </a:fld>
            <a:endParaRPr lang="en-US"/>
          </a:p>
        </p:txBody>
      </p:sp>
    </p:spTree>
    <p:extLst>
      <p:ext uri="{BB962C8B-B14F-4D97-AF65-F5344CB8AC3E}">
        <p14:creationId xmlns:p14="http://schemas.microsoft.com/office/powerpoint/2010/main" val="4261854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2</a:t>
            </a:fld>
            <a:endParaRPr lang="en-US"/>
          </a:p>
        </p:txBody>
      </p:sp>
    </p:spTree>
    <p:extLst>
      <p:ext uri="{BB962C8B-B14F-4D97-AF65-F5344CB8AC3E}">
        <p14:creationId xmlns:p14="http://schemas.microsoft.com/office/powerpoint/2010/main" val="2799059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3</a:t>
            </a:fld>
            <a:endParaRPr lang="en-US"/>
          </a:p>
        </p:txBody>
      </p:sp>
    </p:spTree>
    <p:extLst>
      <p:ext uri="{BB962C8B-B14F-4D97-AF65-F5344CB8AC3E}">
        <p14:creationId xmlns:p14="http://schemas.microsoft.com/office/powerpoint/2010/main" val="22519102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4</a:t>
            </a:fld>
            <a:endParaRPr lang="en-US"/>
          </a:p>
        </p:txBody>
      </p:sp>
    </p:spTree>
    <p:extLst>
      <p:ext uri="{BB962C8B-B14F-4D97-AF65-F5344CB8AC3E}">
        <p14:creationId xmlns:p14="http://schemas.microsoft.com/office/powerpoint/2010/main" val="36770655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5</a:t>
            </a:fld>
            <a:endParaRPr lang="en-US"/>
          </a:p>
        </p:txBody>
      </p:sp>
    </p:spTree>
    <p:extLst>
      <p:ext uri="{BB962C8B-B14F-4D97-AF65-F5344CB8AC3E}">
        <p14:creationId xmlns:p14="http://schemas.microsoft.com/office/powerpoint/2010/main" val="402667208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6</a:t>
            </a:fld>
            <a:endParaRPr lang="en-US"/>
          </a:p>
        </p:txBody>
      </p:sp>
    </p:spTree>
    <p:extLst>
      <p:ext uri="{BB962C8B-B14F-4D97-AF65-F5344CB8AC3E}">
        <p14:creationId xmlns:p14="http://schemas.microsoft.com/office/powerpoint/2010/main" val="8986994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7</a:t>
            </a:fld>
            <a:endParaRPr lang="en-US"/>
          </a:p>
        </p:txBody>
      </p:sp>
    </p:spTree>
    <p:extLst>
      <p:ext uri="{BB962C8B-B14F-4D97-AF65-F5344CB8AC3E}">
        <p14:creationId xmlns:p14="http://schemas.microsoft.com/office/powerpoint/2010/main" val="36715407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8</a:t>
            </a:fld>
            <a:endParaRPr lang="en-US"/>
          </a:p>
        </p:txBody>
      </p:sp>
    </p:spTree>
    <p:extLst>
      <p:ext uri="{BB962C8B-B14F-4D97-AF65-F5344CB8AC3E}">
        <p14:creationId xmlns:p14="http://schemas.microsoft.com/office/powerpoint/2010/main" val="1427860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DCD8A54C-9E6D-49D0-927D-A8E312B8E5CE}" type="datetime1">
              <a:rPr lang="en-US" smtClean="0"/>
              <a:t>09/10/2021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3636725410"/>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6AE29B9-3D3B-466C-A462-2E270CFD95B1}" type="datetime1">
              <a:rPr lang="en-US" smtClean="0"/>
              <a:t>09/10/2021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2941193522"/>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A516920-4E1F-46A7-A0D5-59655D679ED0}" type="datetime1">
              <a:rPr lang="en-US" smtClean="0"/>
              <a:t>09/10/2021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23121818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Rectangle 37"/>
          <p:cNvSpPr>
            <a:spLocks noChangeArrowheads="1"/>
          </p:cNvSpPr>
          <p:nvPr userDrawn="1"/>
        </p:nvSpPr>
        <p:spPr bwMode="auto">
          <a:xfrm flipH="1">
            <a:off x="0" y="6460968"/>
            <a:ext cx="12192000" cy="397032"/>
          </a:xfrm>
          <a:prstGeom prst="rect">
            <a:avLst/>
          </a:prstGeom>
          <a:gradFill rotWithShape="1">
            <a:gsLst>
              <a:gs pos="0">
                <a:schemeClr val="bg1"/>
              </a:gs>
              <a:gs pos="100000">
                <a:srgbClr val="FF66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algn="r">
              <a:lnSpc>
                <a:spcPct val="180000"/>
              </a:lnSpc>
            </a:pPr>
            <a:endParaRPr lang="en-US" sz="1100" b="1" baseline="0">
              <a:solidFill>
                <a:srgbClr val="0070C0"/>
              </a:solidFill>
              <a:latin typeface="Times New Roman" pitchFamily="18" charset="0"/>
              <a:cs typeface="Times New Roman" pitchFamily="18" charset="0"/>
            </a:endParaRPr>
          </a:p>
        </p:txBody>
      </p:sp>
      <p:sp>
        <p:nvSpPr>
          <p:cNvPr id="11" name="Slide Number Placeholder 5"/>
          <p:cNvSpPr>
            <a:spLocks noGrp="1"/>
          </p:cNvSpPr>
          <p:nvPr>
            <p:ph type="sldNum" sz="quarter" idx="12"/>
          </p:nvPr>
        </p:nvSpPr>
        <p:spPr>
          <a:xfrm>
            <a:off x="9303240" y="6467476"/>
            <a:ext cx="2844800" cy="365125"/>
          </a:xfrm>
        </p:spPr>
        <p:txBody>
          <a:bodyPr/>
          <a:lstStyle>
            <a:lvl1pPr>
              <a:defRPr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defRPr>
            </a:lvl1pPr>
          </a:lstStyle>
          <a:p>
            <a:r>
              <a:rPr lang="en-US"/>
              <a:t>Trang </a:t>
            </a:r>
            <a:fld id="{99166BD8-DA3C-4BE0-9C00-AA0485D1F6DE}" type="slidenum">
              <a:rPr lang="en-US" smtClean="0"/>
              <a:pPr/>
              <a:t>‹#›</a:t>
            </a:fld>
            <a:endParaRPr lang="en-US"/>
          </a:p>
        </p:txBody>
      </p:sp>
      <p:sp>
        <p:nvSpPr>
          <p:cNvPr id="12" name="Rectangle 11"/>
          <p:cNvSpPr>
            <a:spLocks noChangeArrowheads="1"/>
          </p:cNvSpPr>
          <p:nvPr userDrawn="1"/>
        </p:nvSpPr>
        <p:spPr bwMode="auto">
          <a:xfrm>
            <a:off x="0" y="-577"/>
            <a:ext cx="12192000" cy="425309"/>
          </a:xfrm>
          <a:prstGeom prst="rect">
            <a:avLst/>
          </a:prstGeom>
          <a:gradFill rotWithShape="1">
            <a:gsLst>
              <a:gs pos="0">
                <a:schemeClr val="bg1"/>
              </a:gs>
              <a:gs pos="100000">
                <a:srgbClr val="FF66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ct val="180000"/>
              </a:lnSpc>
            </a:pPr>
            <a:endParaRPr lang="en-US" sz="1400" b="1" cap="none" spc="0" baseline="0">
              <a:ln w="22225">
                <a:solidFill>
                  <a:srgbClr val="FFFF00"/>
                </a:solidFill>
                <a:prstDash val="solid"/>
              </a:ln>
              <a:solidFill>
                <a:srgbClr val="FFFF00"/>
              </a:solidFill>
              <a:effectLst/>
              <a:latin typeface="Times New Roman" panose="02020603050405020304" pitchFamily="18" charset="0"/>
              <a:cs typeface="Times New Roman" panose="02020603050405020304" pitchFamily="18" charset="0"/>
            </a:endParaRPr>
          </a:p>
        </p:txBody>
      </p:sp>
      <p:sp>
        <p:nvSpPr>
          <p:cNvPr id="4" name="TextBox 3"/>
          <p:cNvSpPr txBox="1"/>
          <p:nvPr userDrawn="1"/>
        </p:nvSpPr>
        <p:spPr>
          <a:xfrm>
            <a:off x="40584" y="11668"/>
            <a:ext cx="2312171"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Trường THPT Hùng Vương</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pic>
        <p:nvPicPr>
          <p:cNvPr id="6" name="Picture 2" descr="Image result for python logo">
            <a:extLst>
              <a:ext uri="{FF2B5EF4-FFF2-40B4-BE49-F238E27FC236}">
                <a16:creationId xmlns:a16="http://schemas.microsoft.com/office/drawing/2014/main" id="{F08D8481-95E4-482A-94E4-32CA0B11BA16}"/>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2242" t="11823" r="5229" b="21182"/>
          <a:stretch/>
        </p:blipFill>
        <p:spPr bwMode="auto">
          <a:xfrm>
            <a:off x="8009792" y="5146981"/>
            <a:ext cx="4191000" cy="1149146"/>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CC029FD-23F9-40AB-89AF-F01D93A8B8B4}"/>
              </a:ext>
            </a:extLst>
          </p:cNvPr>
          <p:cNvSpPr txBox="1"/>
          <p:nvPr userDrawn="1"/>
        </p:nvSpPr>
        <p:spPr>
          <a:xfrm>
            <a:off x="54286" y="6477000"/>
            <a:ext cx="1949893"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GV: Phan Ngọc Phụng</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28C54459-B4D3-4D51-A972-87C23C97D51F}"/>
              </a:ext>
            </a:extLst>
          </p:cNvPr>
          <p:cNvSpPr txBox="1"/>
          <p:nvPr userDrawn="1"/>
        </p:nvSpPr>
        <p:spPr>
          <a:xfrm>
            <a:off x="9466384" y="32240"/>
            <a:ext cx="2674258"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Lập trình Python cơ bản khối 11</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5692015"/>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3C0E38-0F8D-4627-97B7-A39B464463CE}" type="datetime1">
              <a:rPr lang="en-US" smtClean="0"/>
              <a:t>09/10/2021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1520348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20CE53-40F0-4D1B-A645-FD65D21CA0DD}" type="datetime1">
              <a:rPr lang="en-US" smtClean="0"/>
              <a:t>09/10/2021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136212300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D43CCFE-A5ED-45FC-B73B-821F1D7B593A}" type="datetime1">
              <a:rPr lang="en-US" smtClean="0"/>
              <a:t>09/10/2021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352609807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08A6403-F0AD-4AC6-8EBC-88BA9AEC4D89}" type="datetime1">
              <a:rPr lang="en-US" smtClean="0"/>
              <a:t>09/10/2021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23214672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1038F5-2F64-4426-A804-65BFB0A85A5C}" type="datetime1">
              <a:rPr lang="en-US" smtClean="0"/>
              <a:t>09/10/2021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6385826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7F08C00-BA83-4D48-9A82-9635AF8927BB}" type="datetime1">
              <a:rPr lang="en-US" smtClean="0"/>
              <a:t>09/10/2021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9812828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CB564A5-1278-458D-AD46-E23526141974}" type="datetime1">
              <a:rPr lang="en-US" smtClean="0"/>
              <a:t>09/10/2021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86971470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DC10D38-8DFF-4889-AE30-A02BBE70A6B1}" type="datetime1">
              <a:rPr lang="en-US" smtClean="0"/>
              <a:t>09/10/2021</a:t>
            </a:fld>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E5571-560F-4DFC-BA97-61ACA5F7ADE1}" type="slidenum">
              <a:rPr lang="en-US" smtClean="0"/>
              <a:t>‹#›</a:t>
            </a:fld>
            <a:endParaRPr lang="en-US"/>
          </a:p>
        </p:txBody>
      </p:sp>
    </p:spTree>
    <p:extLst>
      <p:ext uri="{BB962C8B-B14F-4D97-AF65-F5344CB8AC3E}">
        <p14:creationId xmlns:p14="http://schemas.microsoft.com/office/powerpoint/2010/main" val="2548844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python.org/"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1371600" y="1828800"/>
            <a:ext cx="9220200" cy="1904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a:solidFill>
                  <a:schemeClr val="bg2"/>
                </a:solidFill>
                <a:latin typeface="+mj-lt"/>
                <a:ea typeface="+mj-ea"/>
                <a:cs typeface="+mj-cs"/>
              </a:defRPr>
            </a:lvl1pPr>
            <a:lvl2pPr algn="ctr" rtl="0" eaLnBrk="1" fontAlgn="base" hangingPunct="1">
              <a:spcBef>
                <a:spcPct val="0"/>
              </a:spcBef>
              <a:spcAft>
                <a:spcPct val="0"/>
              </a:spcAft>
              <a:defRPr sz="3600" b="1">
                <a:solidFill>
                  <a:schemeClr val="bg1"/>
                </a:solidFill>
                <a:latin typeface="Arial" charset="0"/>
              </a:defRPr>
            </a:lvl2pPr>
            <a:lvl3pPr algn="ctr" rtl="0" eaLnBrk="1" fontAlgn="base" hangingPunct="1">
              <a:spcBef>
                <a:spcPct val="0"/>
              </a:spcBef>
              <a:spcAft>
                <a:spcPct val="0"/>
              </a:spcAft>
              <a:defRPr sz="3600" b="1">
                <a:solidFill>
                  <a:schemeClr val="bg1"/>
                </a:solidFill>
                <a:latin typeface="Arial" charset="0"/>
              </a:defRPr>
            </a:lvl3pPr>
            <a:lvl4pPr algn="ctr" rtl="0" eaLnBrk="1" fontAlgn="base" hangingPunct="1">
              <a:spcBef>
                <a:spcPct val="0"/>
              </a:spcBef>
              <a:spcAft>
                <a:spcPct val="0"/>
              </a:spcAft>
              <a:defRPr sz="3600" b="1">
                <a:solidFill>
                  <a:schemeClr val="bg1"/>
                </a:solidFill>
                <a:latin typeface="Arial" charset="0"/>
              </a:defRPr>
            </a:lvl4pPr>
            <a:lvl5pPr algn="ctr" rtl="0" eaLnBrk="1" fontAlgn="base" hangingPunct="1">
              <a:spcBef>
                <a:spcPct val="0"/>
              </a:spcBef>
              <a:spcAft>
                <a:spcPct val="0"/>
              </a:spcAft>
              <a:defRPr sz="3600" b="1">
                <a:solidFill>
                  <a:schemeClr val="bg1"/>
                </a:solidFill>
                <a:latin typeface="Arial" charset="0"/>
              </a:defRPr>
            </a:lvl5pPr>
            <a:lvl6pPr marL="457200" algn="ctr" rtl="0" eaLnBrk="1" fontAlgn="base" hangingPunct="1">
              <a:spcBef>
                <a:spcPct val="0"/>
              </a:spcBef>
              <a:spcAft>
                <a:spcPct val="0"/>
              </a:spcAft>
              <a:defRPr sz="3600" b="1">
                <a:solidFill>
                  <a:schemeClr val="bg1"/>
                </a:solidFill>
                <a:latin typeface="Arial" charset="0"/>
              </a:defRPr>
            </a:lvl6pPr>
            <a:lvl7pPr marL="914400" algn="ctr" rtl="0" eaLnBrk="1" fontAlgn="base" hangingPunct="1">
              <a:spcBef>
                <a:spcPct val="0"/>
              </a:spcBef>
              <a:spcAft>
                <a:spcPct val="0"/>
              </a:spcAft>
              <a:defRPr sz="3600" b="1">
                <a:solidFill>
                  <a:schemeClr val="bg1"/>
                </a:solidFill>
                <a:latin typeface="Arial" charset="0"/>
              </a:defRPr>
            </a:lvl7pPr>
            <a:lvl8pPr marL="1371600" algn="ctr" rtl="0" eaLnBrk="1" fontAlgn="base" hangingPunct="1">
              <a:spcBef>
                <a:spcPct val="0"/>
              </a:spcBef>
              <a:spcAft>
                <a:spcPct val="0"/>
              </a:spcAft>
              <a:defRPr sz="3600" b="1">
                <a:solidFill>
                  <a:schemeClr val="bg1"/>
                </a:solidFill>
                <a:latin typeface="Arial" charset="0"/>
              </a:defRPr>
            </a:lvl8pPr>
            <a:lvl9pPr marL="1828800" algn="ctr" rtl="0" eaLnBrk="1" fontAlgn="base" hangingPunct="1">
              <a:spcBef>
                <a:spcPct val="0"/>
              </a:spcBef>
              <a:spcAft>
                <a:spcPct val="0"/>
              </a:spcAft>
              <a:defRPr sz="3600" b="1">
                <a:solidFill>
                  <a:schemeClr val="bg1"/>
                </a:solidFill>
                <a:latin typeface="Arial" charset="0"/>
              </a:defRPr>
            </a:lvl9pPr>
          </a:lstStyle>
          <a:p>
            <a:pPr>
              <a:defRPr/>
            </a:pPr>
            <a:r>
              <a:rPr lang="en-US" sz="6600" kern="0">
                <a:ln>
                  <a:solidFill>
                    <a:srgbClr val="0070C0"/>
                  </a:solidFill>
                </a:ln>
                <a:solidFill>
                  <a:srgbClr val="002060"/>
                </a:solidFill>
                <a:latin typeface="Cambria" panose="02040503050406030204" pitchFamily="18" charset="0"/>
              </a:rPr>
              <a:t>LẬP TRÌNH PYTHON</a:t>
            </a:r>
          </a:p>
          <a:p>
            <a:pPr>
              <a:defRPr/>
            </a:pPr>
            <a:r>
              <a:rPr lang="en-US" sz="6600" kern="0">
                <a:ln>
                  <a:solidFill>
                    <a:srgbClr val="0070C0"/>
                  </a:solidFill>
                </a:ln>
                <a:solidFill>
                  <a:srgbClr val="002060"/>
                </a:solidFill>
                <a:latin typeface="Cambria" panose="02040503050406030204" pitchFamily="18" charset="0"/>
              </a:rPr>
              <a:t>(CƠ BẢN)</a:t>
            </a:r>
          </a:p>
        </p:txBody>
      </p:sp>
      <p:sp>
        <p:nvSpPr>
          <p:cNvPr id="5" name="Slide Number Placeholder 4"/>
          <p:cNvSpPr>
            <a:spLocks noGrp="1"/>
          </p:cNvSpPr>
          <p:nvPr>
            <p:ph type="sldNum" sz="quarter" idx="12"/>
          </p:nvPr>
        </p:nvSpPr>
        <p:spPr/>
        <p:txBody>
          <a:bodyPr/>
          <a:lstStyle/>
          <a:p>
            <a:r>
              <a:rPr lang="en-US"/>
              <a:t>Trang </a:t>
            </a:r>
            <a:fld id="{99166BD8-DA3C-4BE0-9C00-AA0485D1F6DE}" type="slidenum">
              <a:rPr lang="en-US" smtClean="0"/>
              <a:pPr/>
              <a:t>1</a:t>
            </a:fld>
            <a:endParaRPr lang="en-US"/>
          </a:p>
        </p:txBody>
      </p:sp>
    </p:spTree>
    <p:extLst>
      <p:ext uri="{BB962C8B-B14F-4D97-AF65-F5344CB8AC3E}">
        <p14:creationId xmlns:p14="http://schemas.microsoft.com/office/powerpoint/2010/main" val="1381459976"/>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4620576" cy="508000"/>
            <a:chOff x="789624" y="1191463"/>
            <a:chExt cx="4620576" cy="508000"/>
          </a:xfrm>
        </p:grpSpPr>
        <p:sp>
          <p:nvSpPr>
            <p:cNvPr id="3" name="AutoShape 52"/>
            <p:cNvSpPr>
              <a:spLocks noChangeArrowheads="1"/>
            </p:cNvSpPr>
            <p:nvPr/>
          </p:nvSpPr>
          <p:spPr bwMode="gray">
            <a:xfrm>
              <a:off x="990600" y="1191463"/>
              <a:ext cx="4419600"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b="1">
                  <a:latin typeface="Cambria" panose="02040503050406030204" pitchFamily="18" charset="0"/>
                </a:rPr>
                <a:t>Nội dung bài học</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2</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514350" lvl="0" indent="-514350" algn="just">
              <a:lnSpc>
                <a:spcPct val="90000"/>
              </a:lnSpc>
              <a:spcBef>
                <a:spcPts val="1000"/>
              </a:spcBef>
              <a:buClr>
                <a:srgbClr val="215D9F"/>
              </a:buClr>
              <a:buFont typeface="+mj-lt"/>
              <a:buAutoNum type="arabicPeriod"/>
            </a:pPr>
            <a:r>
              <a:rPr lang="en-US" sz="2800">
                <a:latin typeface="Cambria" panose="02040503050406030204" pitchFamily="18" charset="0"/>
              </a:rPr>
              <a:t>Giới thiệu khái quát về Python</a:t>
            </a:r>
          </a:p>
          <a:p>
            <a:pPr marL="514350" indent="-514350" algn="just">
              <a:lnSpc>
                <a:spcPct val="90000"/>
              </a:lnSpc>
              <a:spcBef>
                <a:spcPts val="1000"/>
              </a:spcBef>
              <a:buClr>
                <a:srgbClr val="215D9F"/>
              </a:buClr>
              <a:buFont typeface="+mj-lt"/>
              <a:buAutoNum type="arabicPeriod"/>
            </a:pPr>
            <a:r>
              <a:rPr lang="en-US" sz="2800">
                <a:latin typeface="Cambria" panose="02040503050406030204" pitchFamily="18" charset="0"/>
              </a:rPr>
              <a:t>Hiện trạng sử dụng Python làm ngôn ngữ đào tạo trên thế giới</a:t>
            </a:r>
          </a:p>
          <a:p>
            <a:pPr marL="514350" lvl="0" indent="-514350" algn="just">
              <a:lnSpc>
                <a:spcPct val="90000"/>
              </a:lnSpc>
              <a:spcBef>
                <a:spcPts val="1000"/>
              </a:spcBef>
              <a:buClr>
                <a:srgbClr val="215D9F"/>
              </a:buClr>
              <a:buFont typeface="+mj-lt"/>
              <a:buAutoNum type="arabicPeriod"/>
            </a:pPr>
            <a:r>
              <a:rPr lang="en-US" sz="2800">
                <a:latin typeface="Cambria" panose="02040503050406030204" pitchFamily="18" charset="0"/>
              </a:rPr>
              <a:t>Công cụ lập trình Python</a:t>
            </a:r>
          </a:p>
          <a:p>
            <a:pPr marL="514350" lvl="0" indent="-514350" algn="just">
              <a:lnSpc>
                <a:spcPct val="90000"/>
              </a:lnSpc>
              <a:spcBef>
                <a:spcPts val="1000"/>
              </a:spcBef>
              <a:buClr>
                <a:srgbClr val="215D9F"/>
              </a:buClr>
              <a:buFont typeface="+mj-lt"/>
              <a:buAutoNum type="arabicPeriod"/>
            </a:pPr>
            <a:r>
              <a:rPr lang="en-US" sz="2800">
                <a:latin typeface="Cambria" panose="02040503050406030204" pitchFamily="18" charset="0"/>
              </a:rPr>
              <a:t>Kết luận</a:t>
            </a:r>
            <a:endParaRPr lang="en-US" sz="2800">
              <a:solidFill>
                <a:prstClr val="black"/>
              </a:solidFill>
              <a:latin typeface="Cambria" panose="02040503050406030204" pitchFamily="18" charset="0"/>
            </a:endParaRPr>
          </a:p>
        </p:txBody>
      </p:sp>
    </p:spTree>
    <p:extLst>
      <p:ext uri="{BB962C8B-B14F-4D97-AF65-F5344CB8AC3E}">
        <p14:creationId xmlns:p14="http://schemas.microsoft.com/office/powerpoint/2010/main" val="316224883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934200" cy="508000"/>
            <a:chOff x="789624" y="1191463"/>
            <a:chExt cx="6934200" cy="508000"/>
          </a:xfrm>
        </p:grpSpPr>
        <p:sp>
          <p:nvSpPr>
            <p:cNvPr id="3" name="AutoShape 52"/>
            <p:cNvSpPr>
              <a:spLocks noChangeArrowheads="1"/>
            </p:cNvSpPr>
            <p:nvPr/>
          </p:nvSpPr>
          <p:spPr bwMode="gray">
            <a:xfrm>
              <a:off x="990600" y="1191463"/>
              <a:ext cx="67332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en-US" sz="2800">
                  <a:latin typeface="Cambria" panose="02040503050406030204" pitchFamily="18" charset="0"/>
                </a:rPr>
                <a:t>1.Giới thiệu khái quát về Python</a:t>
              </a: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3</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r>
              <a:rPr lang="vi-VN" sz="2400">
                <a:latin typeface="Cambria" panose="02040503050406030204" pitchFamily="18" charset="0"/>
              </a:rPr>
              <a:t>Python là một ngôn ngữ lập trình năng động với nhiều tính năng được sử dụng trong một loạt các ứng dụng.</a:t>
            </a:r>
            <a:endParaRPr lang="en-US" sz="2400">
              <a:latin typeface="Cambria" panose="02040503050406030204" pitchFamily="18" charset="0"/>
            </a:endParaRPr>
          </a:p>
          <a:p>
            <a:r>
              <a:rPr lang="vi-VN" sz="2400">
                <a:latin typeface="Cambria" panose="02040503050406030204" pitchFamily="18" charset="0"/>
              </a:rPr>
              <a:t>Cú pháp rất trong sáng, dễ đọc</a:t>
            </a:r>
          </a:p>
          <a:p>
            <a:r>
              <a:rPr lang="vi-VN" sz="2400">
                <a:latin typeface="Cambria" panose="02040503050406030204" pitchFamily="18" charset="0"/>
              </a:rPr>
              <a:t>Hướng đối tượng</a:t>
            </a:r>
          </a:p>
          <a:p>
            <a:r>
              <a:rPr lang="vi-VN" sz="2400">
                <a:latin typeface="Cambria" panose="02040503050406030204" pitchFamily="18" charset="0"/>
              </a:rPr>
              <a:t>Hoàn toàn mô-đun hóa</a:t>
            </a:r>
          </a:p>
          <a:p>
            <a:r>
              <a:rPr lang="vi-VN" sz="2400">
                <a:latin typeface="Cambria" panose="02040503050406030204" pitchFamily="18" charset="0"/>
              </a:rPr>
              <a:t>Kiểu dữ liệu động ở mức rất cao</a:t>
            </a:r>
          </a:p>
          <a:p>
            <a:r>
              <a:rPr lang="vi-VN" sz="2400">
                <a:latin typeface="Cambria" panose="02040503050406030204" pitchFamily="18" charset="0"/>
              </a:rPr>
              <a:t>Các thư viện chuẩn và các mô-đun ngoài bao quát hầu như mọi việc</a:t>
            </a:r>
          </a:p>
          <a:p>
            <a:r>
              <a:rPr lang="en-US" sz="2400">
                <a:latin typeface="Cambria" panose="02040503050406030204" pitchFamily="18" charset="0"/>
              </a:rPr>
              <a:t>P</a:t>
            </a:r>
            <a:r>
              <a:rPr lang="vi-VN" sz="2400">
                <a:latin typeface="Cambria" panose="02040503050406030204" pitchFamily="18" charset="0"/>
              </a:rPr>
              <a:t>hần mở rộng và mô-đun dễ dàng viết trong C, C++</a:t>
            </a:r>
            <a:r>
              <a:rPr lang="en-US" sz="2400">
                <a:latin typeface="Cambria" panose="02040503050406030204" pitchFamily="18" charset="0"/>
              </a:rPr>
              <a:t>,</a:t>
            </a:r>
            <a:r>
              <a:rPr lang="vi-VN" sz="2400">
                <a:latin typeface="Cambria" panose="02040503050406030204" pitchFamily="18" charset="0"/>
              </a:rPr>
              <a:t> Jython, IronPython</a:t>
            </a:r>
          </a:p>
          <a:p>
            <a:r>
              <a:rPr lang="vi-VN" sz="2400">
                <a:latin typeface="Cambria" panose="02040503050406030204" pitchFamily="18" charset="0"/>
              </a:rPr>
              <a:t>Python mạnh mẽ và thực hiện nhanh</a:t>
            </a:r>
            <a:endParaRPr lang="en-US" sz="2400">
              <a:latin typeface="Cambria" panose="02040503050406030204" pitchFamily="18" charset="0"/>
            </a:endParaRPr>
          </a:p>
          <a:p>
            <a:r>
              <a:rPr lang="en-US" sz="2400">
                <a:latin typeface="Cambria" panose="02040503050406030204" pitchFamily="18" charset="0"/>
              </a:rPr>
              <a:t>M</a:t>
            </a:r>
            <a:r>
              <a:rPr lang="vi-VN" sz="2400">
                <a:latin typeface="Cambria" panose="02040503050406030204" pitchFamily="18" charset="0"/>
              </a:rPr>
              <a:t>achine learning</a:t>
            </a:r>
          </a:p>
          <a:p>
            <a:pPr marL="0" lvl="0" indent="0" algn="just">
              <a:lnSpc>
                <a:spcPct val="90000"/>
              </a:lnSpc>
              <a:spcBef>
                <a:spcPts val="1000"/>
              </a:spcBef>
              <a:buClr>
                <a:srgbClr val="215D9F"/>
              </a:buClr>
              <a:buNone/>
            </a:pPr>
            <a:endParaRPr lang="en-US" sz="2400">
              <a:latin typeface="Cambria" panose="02040503050406030204" pitchFamily="18" charset="0"/>
            </a:endParaRPr>
          </a:p>
        </p:txBody>
      </p:sp>
    </p:spTree>
    <p:extLst>
      <p:ext uri="{BB962C8B-B14F-4D97-AF65-F5344CB8AC3E}">
        <p14:creationId xmlns:p14="http://schemas.microsoft.com/office/powerpoint/2010/main" val="255868750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5562600" cy="508000"/>
            <a:chOff x="789624" y="1191463"/>
            <a:chExt cx="5562600" cy="508000"/>
          </a:xfrm>
        </p:grpSpPr>
        <p:sp>
          <p:nvSpPr>
            <p:cNvPr id="3" name="AutoShape 52"/>
            <p:cNvSpPr>
              <a:spLocks noChangeArrowheads="1"/>
            </p:cNvSpPr>
            <p:nvPr/>
          </p:nvSpPr>
          <p:spPr bwMode="gray">
            <a:xfrm>
              <a:off x="990600" y="1191463"/>
              <a:ext cx="53616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a:latin typeface="Cambria" panose="02040503050406030204" pitchFamily="18" charset="0"/>
                </a:rPr>
                <a:t>2. Hiện trạng sử dụng Python</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4</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endParaRPr lang="en-US" sz="2800">
              <a:latin typeface="Cambria" panose="02040503050406030204" pitchFamily="18" charset="0"/>
            </a:endParaRPr>
          </a:p>
        </p:txBody>
      </p:sp>
      <p:pic>
        <p:nvPicPr>
          <p:cNvPr id="3076" name="Picture 4" descr="https://duythanhcse.files.wordpress.com/2016/11/pythonspectrum.jpeg">
            <a:extLst>
              <a:ext uri="{FF2B5EF4-FFF2-40B4-BE49-F238E27FC236}">
                <a16:creationId xmlns:a16="http://schemas.microsoft.com/office/drawing/2014/main" id="{D4D55468-3583-415F-B4E2-0BFBEA06B7C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 y="1089680"/>
            <a:ext cx="5905500" cy="33909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6296942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5562600" cy="508000"/>
            <a:chOff x="789624" y="1191463"/>
            <a:chExt cx="5562600" cy="508000"/>
          </a:xfrm>
        </p:grpSpPr>
        <p:sp>
          <p:nvSpPr>
            <p:cNvPr id="3" name="AutoShape 52"/>
            <p:cNvSpPr>
              <a:spLocks noChangeArrowheads="1"/>
            </p:cNvSpPr>
            <p:nvPr/>
          </p:nvSpPr>
          <p:spPr bwMode="gray">
            <a:xfrm>
              <a:off x="990600" y="1191463"/>
              <a:ext cx="53616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a:latin typeface="Cambria" panose="02040503050406030204" pitchFamily="18" charset="0"/>
                </a:rPr>
                <a:t>2. Hiện trạng sử dụng Python</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5</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endParaRPr lang="en-US" sz="2800">
              <a:latin typeface="Cambria" panose="02040503050406030204" pitchFamily="18" charset="0"/>
            </a:endParaRPr>
          </a:p>
        </p:txBody>
      </p:sp>
      <p:pic>
        <p:nvPicPr>
          <p:cNvPr id="4100" name="Picture 4" descr="https://duythanhcse.files.wordpress.com/2016/11/h3.png">
            <a:extLst>
              <a:ext uri="{FF2B5EF4-FFF2-40B4-BE49-F238E27FC236}">
                <a16:creationId xmlns:a16="http://schemas.microsoft.com/office/drawing/2014/main" id="{FC2F527B-BAE3-4CA5-9653-F8CF2E9AB41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076325"/>
            <a:ext cx="6667500" cy="42862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3873216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5943600" cy="508000"/>
            <a:chOff x="789624" y="1191463"/>
            <a:chExt cx="4620576" cy="508000"/>
          </a:xfrm>
        </p:grpSpPr>
        <p:sp>
          <p:nvSpPr>
            <p:cNvPr id="3" name="AutoShape 52"/>
            <p:cNvSpPr>
              <a:spLocks noChangeArrowheads="1"/>
            </p:cNvSpPr>
            <p:nvPr/>
          </p:nvSpPr>
          <p:spPr bwMode="gray">
            <a:xfrm>
              <a:off x="990600" y="1191463"/>
              <a:ext cx="4419600"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a:latin typeface="Cambria" panose="02040503050406030204" pitchFamily="18" charset="0"/>
                </a:rPr>
                <a:t>3. Các công cụ lập trình Python </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6</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r>
              <a:rPr lang="en-US">
                <a:latin typeface="Cambria" panose="02040503050406030204" pitchFamily="18" charset="0"/>
              </a:rPr>
              <a:t>Notepad</a:t>
            </a:r>
          </a:p>
          <a:p>
            <a:r>
              <a:rPr lang="en-US">
                <a:latin typeface="Cambria" panose="02040503050406030204" pitchFamily="18" charset="0"/>
              </a:rPr>
              <a:t>IDLE (Python 3.5 64-bit)</a:t>
            </a:r>
          </a:p>
          <a:p>
            <a:r>
              <a:rPr lang="en-US">
                <a:latin typeface="Cambria" panose="02040503050406030204" pitchFamily="18" charset="0"/>
              </a:rPr>
              <a:t>Eclipse</a:t>
            </a:r>
          </a:p>
          <a:p>
            <a:r>
              <a:rPr lang="en-US">
                <a:latin typeface="Cambria" panose="02040503050406030204" pitchFamily="18" charset="0"/>
              </a:rPr>
              <a:t>Visual Code</a:t>
            </a:r>
          </a:p>
          <a:p>
            <a:r>
              <a:rPr lang="en-US" b="1">
                <a:solidFill>
                  <a:srgbClr val="FF0000"/>
                </a:solidFill>
                <a:latin typeface="Cambria" panose="02040503050406030204" pitchFamily="18" charset="0"/>
              </a:rPr>
              <a:t>PyCharm</a:t>
            </a:r>
          </a:p>
        </p:txBody>
      </p:sp>
    </p:spTree>
    <p:extLst>
      <p:ext uri="{BB962C8B-B14F-4D97-AF65-F5344CB8AC3E}">
        <p14:creationId xmlns:p14="http://schemas.microsoft.com/office/powerpoint/2010/main" val="3985239927"/>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4620576" cy="508000"/>
            <a:chOff x="789624" y="1191463"/>
            <a:chExt cx="4620576" cy="508000"/>
          </a:xfrm>
        </p:grpSpPr>
        <p:sp>
          <p:nvSpPr>
            <p:cNvPr id="3" name="AutoShape 52"/>
            <p:cNvSpPr>
              <a:spLocks noChangeArrowheads="1"/>
            </p:cNvSpPr>
            <p:nvPr/>
          </p:nvSpPr>
          <p:spPr bwMode="gray">
            <a:xfrm>
              <a:off x="990600" y="1191463"/>
              <a:ext cx="4419600"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en-US" sz="2800">
                  <a:latin typeface="Cambria" panose="02040503050406030204" pitchFamily="18" charset="0"/>
                </a:rPr>
                <a:t>4. Kết luận</a:t>
              </a:r>
              <a:endParaRPr lang="en-US" sz="2800">
                <a:solidFill>
                  <a:prstClr val="black"/>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7</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just">
              <a:lnSpc>
                <a:spcPct val="90000"/>
              </a:lnSpc>
              <a:spcBef>
                <a:spcPts val="1000"/>
              </a:spcBef>
              <a:buClr>
                <a:srgbClr val="215D9F"/>
              </a:buClr>
              <a:buFont typeface="Wingdings" panose="05000000000000000000" pitchFamily="2" charset="2"/>
              <a:buChar char="v"/>
            </a:pPr>
            <a:r>
              <a:rPr lang="vi-VN" sz="2800">
                <a:solidFill>
                  <a:prstClr val="black"/>
                </a:solidFill>
                <a:latin typeface="Cambria" panose="02040503050406030204" pitchFamily="18" charset="0"/>
              </a:rPr>
              <a:t>Python là 1 ngôn ngữ lập trình đơn giản, nhưng mạnh mẽ và được trang bị những tính năng rất thích hợp cho việc xử lý dữ liệu dạng ngôn ngữ học. Ta có thể download và cài đặt python một cách hoàn toàn miễn phí tại </a:t>
            </a:r>
            <a:r>
              <a:rPr lang="vi-VN" sz="2800">
                <a:solidFill>
                  <a:prstClr val="black"/>
                </a:solidFill>
                <a:latin typeface="Cambria" panose="02040503050406030204" pitchFamily="18" charset="0"/>
                <a:hlinkClick r:id="rId3"/>
              </a:rPr>
              <a:t>http://www.python.org</a:t>
            </a:r>
            <a:r>
              <a:rPr lang="en-US" sz="2800">
                <a:solidFill>
                  <a:prstClr val="black"/>
                </a:solidFill>
                <a:latin typeface="Cambria" panose="02040503050406030204" pitchFamily="18" charset="0"/>
              </a:rPr>
              <a:t> </a:t>
            </a:r>
            <a:r>
              <a:rPr lang="vi-VN" sz="2800">
                <a:solidFill>
                  <a:prstClr val="black"/>
                </a:solidFill>
                <a:latin typeface="Cambria" panose="02040503050406030204" pitchFamily="18" charset="0"/>
              </a:rPr>
              <a:t>.</a:t>
            </a:r>
          </a:p>
          <a:p>
            <a:pPr lvl="0" algn="just">
              <a:lnSpc>
                <a:spcPct val="90000"/>
              </a:lnSpc>
              <a:spcBef>
                <a:spcPts val="1000"/>
              </a:spcBef>
              <a:buClr>
                <a:srgbClr val="215D9F"/>
              </a:buClr>
              <a:buFont typeface="Wingdings" panose="05000000000000000000" pitchFamily="2" charset="2"/>
              <a:buChar char="v"/>
            </a:pPr>
            <a:r>
              <a:rPr lang="vi-VN" sz="2800">
                <a:solidFill>
                  <a:prstClr val="black"/>
                </a:solidFill>
                <a:latin typeface="Cambria" panose="02040503050406030204" pitchFamily="18" charset="0"/>
              </a:rPr>
              <a:t>Python cũng là 1 ngôn ngữ hướng đối tượng, và cũng đồng thời là 1 ngôn ngữ động, nó được trang bị những thư viện tiêu chuẩn khổng lồ : từ web, xử lý số học, đến cả lập trình đồ hoạ</a:t>
            </a:r>
            <a:r>
              <a:rPr lang="en-US" sz="2800">
                <a:solidFill>
                  <a:prstClr val="black"/>
                </a:solidFill>
                <a:latin typeface="Cambria" panose="02040503050406030204" pitchFamily="18" charset="0"/>
              </a:rPr>
              <a:t>, machine learning</a:t>
            </a:r>
            <a:r>
              <a:rPr lang="vi-VN" sz="2800">
                <a:solidFill>
                  <a:prstClr val="black"/>
                </a:solidFill>
                <a:latin typeface="Cambria" panose="02040503050406030204" pitchFamily="18" charset="0"/>
              </a:rPr>
              <a:t>. Python được sử dụng rộng rãi trong sản xuất, khoa học, hay giáo dục và ngày càng trở nên phổ biến và hoàn thiện.</a:t>
            </a:r>
            <a:endParaRPr lang="en-US" sz="2800">
              <a:solidFill>
                <a:prstClr val="black"/>
              </a:solidFill>
              <a:latin typeface="Cambria" panose="02040503050406030204" pitchFamily="18" charset="0"/>
            </a:endParaRPr>
          </a:p>
        </p:txBody>
      </p:sp>
    </p:spTree>
    <p:extLst>
      <p:ext uri="{BB962C8B-B14F-4D97-AF65-F5344CB8AC3E}">
        <p14:creationId xmlns:p14="http://schemas.microsoft.com/office/powerpoint/2010/main" val="378301718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6"/>
          <p:cNvSpPr txBox="1">
            <a:spLocks noChangeArrowheads="1"/>
          </p:cNvSpPr>
          <p:nvPr/>
        </p:nvSpPr>
        <p:spPr bwMode="auto">
          <a:xfrm>
            <a:off x="4495800" y="2555117"/>
            <a:ext cx="26670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6600">
                <a:latin typeface="Cambria" panose="02040503050406030204" pitchFamily="18" charset="0"/>
                <a:cs typeface="Arial" charset="0"/>
              </a:rPr>
              <a:t>END</a:t>
            </a:r>
          </a:p>
        </p:txBody>
      </p:sp>
      <p:pic>
        <p:nvPicPr>
          <p:cNvPr id="8" name="Picture 2" descr="Image result for minion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1" y="3611303"/>
            <a:ext cx="2181225" cy="23431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Image result for minion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8200" y="2310736"/>
            <a:ext cx="1905000" cy="1905002"/>
          </a:xfrm>
          <a:prstGeom prst="rect">
            <a:avLst/>
          </a:prstGeom>
          <a:noFill/>
          <a:extLst>
            <a:ext uri="{909E8E84-426E-40DD-AFC4-6F175D3DCCD1}">
              <a14:hiddenFill xmlns:a14="http://schemas.microsoft.com/office/drawing/2010/main">
                <a:solidFill>
                  <a:srgbClr val="FFFFFF"/>
                </a:solidFill>
              </a14:hiddenFill>
            </a:ext>
          </a:extLst>
        </p:spPr>
      </p:pic>
      <p:sp>
        <p:nvSpPr>
          <p:cNvPr id="10" name="Cloud Callout 9"/>
          <p:cNvSpPr/>
          <p:nvPr/>
        </p:nvSpPr>
        <p:spPr>
          <a:xfrm>
            <a:off x="7010400" y="533400"/>
            <a:ext cx="1714500" cy="1745064"/>
          </a:xfrm>
          <a:prstGeom prst="cloudCallout">
            <a:avLst>
              <a:gd name="adj1" fmla="val 45968"/>
              <a:gd name="adj2" fmla="val 92351"/>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a:latin typeface="Cambria" panose="02040503050406030204" pitchFamily="18" charset="0"/>
              </a:rPr>
              <a:t>Hey! Coding is easy!</a:t>
            </a:r>
          </a:p>
        </p:txBody>
      </p:sp>
      <p:sp>
        <p:nvSpPr>
          <p:cNvPr id="4" name="Slide Number Placeholder 3"/>
          <p:cNvSpPr>
            <a:spLocks noGrp="1"/>
          </p:cNvSpPr>
          <p:nvPr>
            <p:ph type="sldNum" sz="quarter" idx="12"/>
          </p:nvPr>
        </p:nvSpPr>
        <p:spPr/>
        <p:txBody>
          <a:bodyPr/>
          <a:lstStyle/>
          <a:p>
            <a:r>
              <a:rPr lang="en-US"/>
              <a:t>Trang </a:t>
            </a:r>
            <a:fld id="{99166BD8-DA3C-4BE0-9C00-AA0485D1F6DE}" type="slidenum">
              <a:rPr lang="en-US" smtClean="0"/>
              <a:pPr/>
              <a:t>8</a:t>
            </a:fld>
            <a:endParaRPr lang="en-US"/>
          </a:p>
        </p:txBody>
      </p:sp>
    </p:spTree>
    <p:extLst>
      <p:ext uri="{BB962C8B-B14F-4D97-AF65-F5344CB8AC3E}">
        <p14:creationId xmlns:p14="http://schemas.microsoft.com/office/powerpoint/2010/main" val="4095980432"/>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TM02892315[[fn=Wisp]]</Template>
  <TotalTime>1511</TotalTime>
  <Words>335</Words>
  <Application>Microsoft Office PowerPoint</Application>
  <PresentationFormat>Widescreen</PresentationFormat>
  <Paragraphs>46</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Cambria</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Phan Ngoc Phung</cp:lastModifiedBy>
  <cp:revision>589</cp:revision>
  <dcterms:created xsi:type="dcterms:W3CDTF">2011-04-06T04:04:31Z</dcterms:created>
  <dcterms:modified xsi:type="dcterms:W3CDTF">2021-10-09T13:18:46Z</dcterms:modified>
</cp:coreProperties>
</file>